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6" r:id="rId1"/>
  </p:sldMasterIdLst>
  <p:notesMasterIdLst>
    <p:notesMasterId r:id="rId5"/>
  </p:notesMasterIdLst>
  <p:handoutMasterIdLst>
    <p:handoutMasterId r:id="rId6"/>
  </p:handoutMasterIdLst>
  <p:sldIdLst>
    <p:sldId id="658" r:id="rId2"/>
    <p:sldId id="659" r:id="rId3"/>
    <p:sldId id="660" r:id="rId4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Default Section" id="{0D46203F-2A20-459A-BBF9-F51A5652069D}">
          <p14:sldIdLst>
            <p14:sldId id="375"/>
            <p14:sldId id="658"/>
            <p14:sldId id="659"/>
            <p14:sldId id="660"/>
            <p14:sldId id="661"/>
            <p14:sldId id="351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4995" autoAdjust="0"/>
    <p:restoredTop sz="94964" autoAdjust="0"/>
  </p:normalViewPr>
  <p:slideViewPr>
    <p:cSldViewPr>
      <p:cViewPr varScale="1">
        <p:scale>
          <a:sx n="73" d="100"/>
          <a:sy n="73" d="100"/>
        </p:scale>
        <p:origin x="-624" y="-10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70" d="100"/>
          <a:sy n="70" d="100"/>
        </p:scale>
        <p:origin x="-2814" y="-90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EDCDC0-B218-4AB4-BC3D-5BDA95A4B4A4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6CCD48-A15D-4990-8CF9-9D885E3A571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680391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image1.jpeg>
</file>

<file path=ppt/media/image11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AFD17-03A8-4AA5-B1E2-757E14898930}" type="datetimeFigureOut">
              <a:rPr lang="en-US" smtClean="0"/>
              <a:pPr/>
              <a:t>3/19/2019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7DB796-275C-4F7F-B285-1DB096A83F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06323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aturation sat="33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588" y="1588"/>
            <a:ext cx="12187237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Rectangle 3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1258464" y="1857658"/>
            <a:ext cx="6298036" cy="1482442"/>
          </a:xfrm>
          <a:prstGeom prst="rect">
            <a:avLst/>
          </a:prstGeom>
          <a:ln algn="ctr"/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4398" b="1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Presentation Title Goes Here</a:t>
            </a:r>
          </a:p>
        </p:txBody>
      </p:sp>
      <p:sp>
        <p:nvSpPr>
          <p:cNvPr id="9" name="Rectangle 6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258464" y="3429000"/>
            <a:ext cx="5479648" cy="723098"/>
          </a:xfrm>
          <a:prstGeom prst="rect">
            <a:avLst/>
          </a:prstGeom>
          <a:ln algn="ctr"/>
        </p:spPr>
        <p:txBody>
          <a:bodyPr lIns="0" tIns="0" rIns="0" bIns="0" anchor="ctr" anchorCtr="0"/>
          <a:lstStyle>
            <a:lvl1pPr marL="0" indent="0">
              <a:buClrTx/>
              <a:buFontTx/>
              <a:buNone/>
              <a:defRPr sz="2398" i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/>
              <a:t>Subtitle Goes Here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167998" y="55526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1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167998" y="6195812"/>
            <a:ext cx="5391150" cy="327457"/>
          </a:xfrm>
        </p:spPr>
        <p:txBody>
          <a:bodyPr anchor="t">
            <a:no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Date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1167998" y="5870143"/>
            <a:ext cx="5391150" cy="32745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b="0" baseline="0"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dirty="0"/>
              <a:t>Speaker Title</a:t>
            </a:r>
          </a:p>
        </p:txBody>
      </p:sp>
      <p:pic>
        <p:nvPicPr>
          <p:cNvPr id="2" name="Picture 2" descr="C:\Users\ni_ganesh\Pictures\152810210538383279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732212" y="-228600"/>
            <a:ext cx="3749142" cy="1874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588723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xmlns="" val="1312801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2" y="273050"/>
            <a:ext cx="4010039" cy="1162050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5492" y="273051"/>
            <a:ext cx="6060417" cy="5853113"/>
          </a:xfrm>
        </p:spPr>
        <p:txBody>
          <a:bodyPr/>
          <a:lstStyle>
            <a:lvl1pPr>
              <a:defRPr sz="3200">
                <a:latin typeface="Arial" pitchFamily="34" charset="0"/>
                <a:cs typeface="Arial" pitchFamily="34" charset="0"/>
              </a:defRPr>
            </a:lvl1pPr>
            <a:lvl2pPr>
              <a:defRPr sz="2800">
                <a:latin typeface="Arial" pitchFamily="34" charset="0"/>
                <a:cs typeface="Arial" pitchFamily="34" charset="0"/>
              </a:defRPr>
            </a:lvl2pPr>
            <a:lvl3pPr>
              <a:defRPr sz="2400">
                <a:latin typeface="Arial" pitchFamily="34" charset="0"/>
                <a:cs typeface="Arial" pitchFamily="34" charset="0"/>
              </a:defRPr>
            </a:lvl3pPr>
            <a:lvl4pPr>
              <a:defRPr sz="2000">
                <a:latin typeface="Arial" pitchFamily="34" charset="0"/>
                <a:cs typeface="Arial" pitchFamily="34" charset="0"/>
              </a:defRPr>
            </a:lvl4pPr>
            <a:lvl5pPr>
              <a:defRPr sz="2000">
                <a:latin typeface="Arial" pitchFamily="34" charset="0"/>
                <a:cs typeface="Arial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2" y="1435101"/>
            <a:ext cx="4010039" cy="4691063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6328A8D-614A-44EF-A066-E2F3F64FF35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186272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8"/>
          </a:xfrm>
        </p:spPr>
        <p:txBody>
          <a:bodyPr anchor="b"/>
          <a:lstStyle>
            <a:lvl1pPr algn="l">
              <a:defRPr sz="2000" b="1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3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2"/>
          </a:xfrm>
        </p:spPr>
        <p:txBody>
          <a:bodyPr/>
          <a:lstStyle>
            <a:lvl1pPr marL="0" indent="0">
              <a:buNone/>
              <a:defRPr sz="14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FCED70F-6504-40F5-8AA3-DE8EBCFD984D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8731566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D03ABDF7-39F1-4BFB-A13F-6F2E2041B568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7047289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2589" y="274639"/>
            <a:ext cx="9853823" cy="5851525"/>
          </a:xfrm>
        </p:spPr>
        <p:txBody>
          <a:bodyPr vert="eaVert"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6294D1-DF86-4991-BA8F-3305AA15E5FF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8804648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 with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245777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Slid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88825" cy="6858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27654113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3222576"/>
            <a:ext cx="2423616" cy="3635424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 bwMode="auto">
          <a:xfrm>
            <a:off x="1979612" y="4219724"/>
            <a:ext cx="56388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2800" dirty="0">
                <a:solidFill>
                  <a:prstClr val="black"/>
                </a:solidFill>
                <a:cs typeface="Arial" pitchFamily="34" charset="0"/>
              </a:rPr>
              <a:t>Dr Ganesh </a:t>
            </a:r>
            <a:r>
              <a:rPr lang="en-US" sz="2800" dirty="0" err="1">
                <a:solidFill>
                  <a:prstClr val="black"/>
                </a:solidFill>
                <a:cs typeface="Arial" pitchFamily="34" charset="0"/>
              </a:rPr>
              <a:t>Neelakanta</a:t>
            </a:r>
            <a:r>
              <a:rPr lang="en-US" sz="2800" dirty="0">
                <a:solidFill>
                  <a:prstClr val="black"/>
                </a:solidFill>
                <a:cs typeface="Arial" pitchFamily="34" charset="0"/>
              </a:rPr>
              <a:t> </a:t>
            </a:r>
            <a:r>
              <a:rPr lang="en-US" sz="2800" dirty="0" err="1">
                <a:solidFill>
                  <a:prstClr val="black"/>
                </a:solidFill>
                <a:cs typeface="Arial" pitchFamily="34" charset="0"/>
              </a:rPr>
              <a:t>Iyer</a:t>
            </a:r>
            <a:endParaRPr lang="en-US" sz="2800" dirty="0">
              <a:solidFill>
                <a:prstClr val="black"/>
              </a:solidFill>
              <a:cs typeface="Arial" pitchFamily="34" charset="0"/>
            </a:endParaRPr>
          </a:p>
          <a:p>
            <a:pPr algn="r"/>
            <a:endParaRPr lang="en-US" sz="2800" dirty="0">
              <a:solidFill>
                <a:prstClr val="black"/>
              </a:solidFill>
              <a:cs typeface="Arial" pitchFamily="34" charset="0"/>
            </a:endParaRPr>
          </a:p>
          <a:p>
            <a:pPr algn="r"/>
            <a:r>
              <a:rPr lang="en-US" sz="2800" dirty="0">
                <a:solidFill>
                  <a:prstClr val="black"/>
                </a:solidFill>
                <a:cs typeface="Arial" pitchFamily="34" charset="0"/>
              </a:rPr>
              <a:t>ni_amrita@cb.amrita.edu</a:t>
            </a:r>
          </a:p>
          <a:p>
            <a:pPr algn="r"/>
            <a:r>
              <a:rPr lang="en-US" sz="2800" dirty="0">
                <a:solidFill>
                  <a:prstClr val="black"/>
                </a:solidFill>
                <a:cs typeface="Arial" pitchFamily="34" charset="0"/>
              </a:rPr>
              <a:t>ganesh.vigneswara@gmail.com </a:t>
            </a:r>
          </a:p>
        </p:txBody>
      </p:sp>
      <p:pic>
        <p:nvPicPr>
          <p:cNvPr id="8" name="Picture 4" descr="Image result for thank you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884612" y="1143000"/>
            <a:ext cx="3867891" cy="2737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990012" y="152400"/>
            <a:ext cx="2820821" cy="28208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4106802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ec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 bwMode="auto">
          <a:xfrm>
            <a:off x="-29142" y="-109291"/>
            <a:ext cx="12188825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392" tIns="45696" rIns="91392" bIns="45696" numCol="1" rtlCol="0" anchor="ctr" anchorCtr="0" compatLnSpc="1">
            <a:prstTxWarp prst="textNoShape">
              <a:avLst/>
            </a:prstTxWarp>
            <a:noAutofit/>
          </a:bodyPr>
          <a:lstStyle/>
          <a:p>
            <a:pPr marL="0" marR="0" indent="0" algn="ctr" defTabSz="913852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Pct val="130000"/>
              <a:buFontTx/>
              <a:buNone/>
              <a:tabLst/>
            </a:pPr>
            <a:endParaRPr kumimoji="0" lang="en-US" sz="2398" b="0" i="1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24216" y="1872352"/>
            <a:ext cx="6555592" cy="1200329"/>
          </a:xfrm>
          <a:prstGeom prst="rect">
            <a:avLst/>
          </a:prstGeom>
        </p:spPr>
        <p:txBody>
          <a:bodyPr anchor="t"/>
          <a:lstStyle>
            <a:lvl1pPr>
              <a:defRPr sz="3998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9711" y="255589"/>
            <a:ext cx="2500315" cy="833439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4400551" y="3870649"/>
            <a:ext cx="7788275" cy="300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154855726"/>
      </p:ext>
    </p:extLst>
  </p:cSld>
  <p:clrMapOvr>
    <a:masterClrMapping/>
  </p:clrMapOvr>
  <p:extLst mod="1">
    <p:ext uri="{DCECCB84-F9BA-43D5-87BE-67443E8EF086}">
      <p15:sldGuideLst xmlns="" xmlns:p15="http://schemas.microsoft.com/office/powerpoint/2012/main">
        <p15:guide id="2" pos="573">
          <p15:clr>
            <a:srgbClr val="FBAE40"/>
          </p15:clr>
        </p15:guide>
        <p15:guide id="3" orient="horz" pos="1162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1331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7709954-28B3-4283-B2DC-1D2E6DE995B9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AutoShape 2" descr="Image result for amrita logo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39308039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4000" b="1" cap="all"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9416B4E-D5A4-4AB9-B102-3A2FDFA13286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8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799012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797303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045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8012" y="1600200"/>
            <a:ext cx="54864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99212" y="1600200"/>
            <a:ext cx="5486399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B55698FB-27BF-4C47-983F-CA7FB5BC7607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105579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99807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1754" y="1535113"/>
            <a:ext cx="5387630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1754" y="2174875"/>
            <a:ext cx="5387630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4DC94FE6-B913-4D1C-A206-493B5CB56A1B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1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2829490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056971" cy="1143000"/>
          </a:xfrm>
        </p:spPr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0F210AB6-92B5-418A-B188-09ABB327D03A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Picture 3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0827789" y="10565"/>
            <a:ext cx="1361035" cy="1361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xmlns="" val="4238724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Image result for background texture design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t="9989"/>
          <a:stretch/>
        </p:blipFill>
        <p:spPr bwMode="auto">
          <a:xfrm>
            <a:off x="-2" y="14130"/>
            <a:ext cx="12188825" cy="68570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81438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6" name="Picture 18" descr="Image result for background texture design elephant body"/>
          <p:cNvPicPr>
            <a:picLocks noChangeAspect="1" noChangeArrowheads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-17355" y="7936"/>
            <a:ext cx="12206179" cy="6865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014691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Title with background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result for background texture design peacock"/>
          <p:cNvPicPr>
            <a:picLocks noChangeAspect="1" noChangeArrowheads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4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 val="0"/>
              </a:ext>
            </a:extLst>
          </a:blip>
          <a:srcRect l="-257" t="9738" r="257" b="9738"/>
          <a:stretch/>
        </p:blipFill>
        <p:spPr bwMode="auto">
          <a:xfrm>
            <a:off x="-30491" y="-4795"/>
            <a:ext cx="12219316" cy="688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6612" y="2819400"/>
            <a:ext cx="10056971" cy="1143000"/>
          </a:xfrm>
        </p:spPr>
        <p:txBody>
          <a:bodyPr/>
          <a:lstStyle>
            <a:lvl1pPr>
              <a:defRPr>
                <a:solidFill>
                  <a:srgbClr val="FFFF00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AutoShape 2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AutoShape 8" descr="Image result for background texture design elephant"/>
          <p:cNvSpPr>
            <a:spLocks noChangeAspect="1" noChangeArrowheads="1"/>
          </p:cNvSpPr>
          <p:nvPr userDrawn="1"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AutoShape 12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AutoShape 14" descr="Image result for background texture design elephant body"/>
          <p:cNvSpPr>
            <a:spLocks noChangeAspect="1" noChangeArrowheads="1"/>
          </p:cNvSpPr>
          <p:nvPr userDrawn="1"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571537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274638"/>
            <a:ext cx="1096994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964BA5-1061-408E-8942-1F8E01A62DEC}" type="datetime1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3/19/2019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 err="1">
                <a:solidFill>
                  <a:prstClr val="black">
                    <a:tint val="75000"/>
                  </a:prstClr>
                </a:solidFill>
              </a:rPr>
              <a:t>Dr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 Ganesh </a:t>
            </a:r>
            <a:r>
              <a:rPr lang="en-US" dirty="0" err="1">
                <a:solidFill>
                  <a:prstClr val="black">
                    <a:tint val="75000"/>
                  </a:prstClr>
                </a:solidFill>
              </a:rPr>
              <a:t>Neelakanta</a:t>
            </a: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 </a:t>
            </a:r>
            <a:r>
              <a:rPr lang="en-US" dirty="0" err="1">
                <a:solidFill>
                  <a:prstClr val="black">
                    <a:tint val="75000"/>
                  </a:prstClr>
                </a:solidFill>
              </a:rPr>
              <a:t>Iyer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358980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7" r:id="rId18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E" dirty="0" smtClean="0"/>
              <a:t>Report Format</a:t>
            </a:r>
            <a:br>
              <a:rPr lang="en-IE" dirty="0" smtClean="0"/>
            </a:br>
            <a:r>
              <a:rPr lang="en-US" sz="2700" dirty="0"/>
              <a:t>Students have to submit a soft </a:t>
            </a:r>
            <a:r>
              <a:rPr lang="en-US" sz="2700" dirty="0" err="1"/>
              <a:t>binded</a:t>
            </a:r>
            <a:r>
              <a:rPr lang="en-US" sz="2700" dirty="0"/>
              <a:t> Project </a:t>
            </a:r>
            <a:r>
              <a:rPr lang="en-US" sz="2700" dirty="0" smtClean="0"/>
              <a:t>Report</a:t>
            </a:r>
            <a:endParaRPr lang="en-IE" sz="2700" dirty="0"/>
          </a:p>
        </p:txBody>
      </p:sp>
      <p:sp>
        <p:nvSpPr>
          <p:cNvPr id="6" name="Content Placeholder 5"/>
          <p:cNvSpPr>
            <a:spLocks noGrp="1"/>
          </p:cNvSpPr>
          <p:nvPr>
            <p:ph sz="half" idx="1"/>
          </p:nvPr>
        </p:nvSpPr>
        <p:spPr>
          <a:xfrm>
            <a:off x="608012" y="1600200"/>
            <a:ext cx="5486400" cy="4876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400" dirty="0"/>
              <a:t>Front page - Project name, Team name and Student name and roll numbers </a:t>
            </a:r>
          </a:p>
          <a:p>
            <a:pPr marL="0" indent="0">
              <a:buNone/>
            </a:pPr>
            <a:r>
              <a:rPr lang="en-US" sz="1400" dirty="0"/>
              <a:t>Index / Table of contents </a:t>
            </a:r>
          </a:p>
          <a:p>
            <a:pPr marL="0" indent="0">
              <a:buNone/>
            </a:pPr>
            <a:r>
              <a:rPr lang="en-US" sz="1400" dirty="0"/>
              <a:t>Abstract 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455612" y="2667000"/>
            <a:ext cx="7579913" cy="388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/>
              <a:t>6.	Sample Code</a:t>
            </a:r>
          </a:p>
          <a:p>
            <a:pPr marL="0" indent="0">
              <a:buNone/>
            </a:pPr>
            <a:r>
              <a:rPr lang="en-US" sz="1200" dirty="0"/>
              <a:t>7.	Software Engineering tools used</a:t>
            </a:r>
          </a:p>
          <a:p>
            <a:pPr marL="0" indent="0">
              <a:buNone/>
            </a:pPr>
            <a:r>
              <a:rPr lang="en-US" sz="1200" dirty="0" smtClean="0"/>
              <a:t>	7.1</a:t>
            </a:r>
            <a:r>
              <a:rPr lang="en-US" sz="1200" dirty="0"/>
              <a:t>.	Static Code analysis (</a:t>
            </a:r>
            <a:r>
              <a:rPr lang="en-US" sz="1200" dirty="0" err="1"/>
              <a:t>SonarQube</a:t>
            </a:r>
            <a:r>
              <a:rPr lang="en-US" sz="1200" dirty="0"/>
              <a:t>)</a:t>
            </a:r>
          </a:p>
          <a:p>
            <a:pPr marL="0" indent="0">
              <a:buNone/>
            </a:pPr>
            <a:r>
              <a:rPr lang="en-US" sz="1200" dirty="0" smtClean="0"/>
              <a:t>		7.1.1. </a:t>
            </a:r>
            <a:r>
              <a:rPr lang="en-US" sz="1200" dirty="0"/>
              <a:t>Screenshots/report of the scanning results</a:t>
            </a:r>
          </a:p>
          <a:p>
            <a:pPr marL="0" indent="0">
              <a:buNone/>
            </a:pPr>
            <a:r>
              <a:rPr lang="en-US" sz="1200" dirty="0" smtClean="0"/>
              <a:t>		7.1.2</a:t>
            </a:r>
            <a:r>
              <a:rPr lang="en-US" sz="1200" dirty="0"/>
              <a:t>.	Actions taken</a:t>
            </a:r>
          </a:p>
          <a:p>
            <a:pPr marL="0" indent="0">
              <a:buNone/>
            </a:pPr>
            <a:r>
              <a:rPr lang="en-US" sz="1200" dirty="0" smtClean="0"/>
              <a:t>		7.1.3</a:t>
            </a:r>
            <a:r>
              <a:rPr lang="en-US" sz="1200" dirty="0"/>
              <a:t>.	Any additional details</a:t>
            </a:r>
          </a:p>
          <a:p>
            <a:pPr marL="0" indent="0">
              <a:buNone/>
            </a:pPr>
            <a:r>
              <a:rPr lang="en-US" sz="1200" dirty="0" smtClean="0"/>
              <a:t>	7.2</a:t>
            </a:r>
            <a:r>
              <a:rPr lang="en-US" sz="1200" dirty="0"/>
              <a:t>.	Unit Testing</a:t>
            </a:r>
          </a:p>
          <a:p>
            <a:pPr marL="0" indent="0">
              <a:buNone/>
            </a:pPr>
            <a:r>
              <a:rPr lang="en-US" sz="1200" dirty="0" smtClean="0"/>
              <a:t>		7.2.1. Tool </a:t>
            </a:r>
            <a:r>
              <a:rPr lang="en-US" sz="1200" dirty="0"/>
              <a:t>used and its setup details</a:t>
            </a:r>
          </a:p>
          <a:p>
            <a:pPr marL="0" indent="0">
              <a:buNone/>
            </a:pPr>
            <a:r>
              <a:rPr lang="en-US" sz="1200" dirty="0" smtClean="0"/>
              <a:t>		7.2.2. Test </a:t>
            </a:r>
            <a:r>
              <a:rPr lang="en-US" sz="1200" dirty="0"/>
              <a:t>cases statistics (#Units in the code and </a:t>
            </a:r>
            <a:r>
              <a:rPr lang="en-US" sz="1200" dirty="0" smtClean="0"/>
              <a:t>			#</a:t>
            </a:r>
            <a:r>
              <a:rPr lang="en-US" sz="1200" dirty="0"/>
              <a:t>unit </a:t>
            </a:r>
            <a:r>
              <a:rPr lang="en-US" sz="1200" dirty="0" smtClean="0"/>
              <a:t> tests </a:t>
            </a:r>
            <a:r>
              <a:rPr lang="en-US" sz="1200" dirty="0"/>
              <a:t>written for each unit) </a:t>
            </a:r>
          </a:p>
          <a:p>
            <a:pPr marL="0" indent="0">
              <a:buNone/>
            </a:pPr>
            <a:r>
              <a:rPr lang="en-US" sz="1200" dirty="0" smtClean="0"/>
              <a:t>		7.2.3</a:t>
            </a:r>
            <a:r>
              <a:rPr lang="en-US" sz="1200" dirty="0"/>
              <a:t>.	Test case code</a:t>
            </a:r>
          </a:p>
          <a:p>
            <a:pPr marL="0" indent="0">
              <a:buNone/>
            </a:pPr>
            <a:r>
              <a:rPr lang="en-US" sz="1200" dirty="0" smtClean="0"/>
              <a:t>	7.3</a:t>
            </a:r>
            <a:r>
              <a:rPr lang="en-US" sz="1200" dirty="0"/>
              <a:t>.	UI Testing</a:t>
            </a:r>
          </a:p>
          <a:p>
            <a:pPr marL="0" indent="0">
              <a:buNone/>
            </a:pPr>
            <a:r>
              <a:rPr lang="en-US" sz="1200" dirty="0" smtClean="0"/>
              <a:t>		7.3.1. Tool </a:t>
            </a:r>
            <a:r>
              <a:rPr lang="en-US" sz="1200" dirty="0"/>
              <a:t>used and its setup details</a:t>
            </a:r>
          </a:p>
          <a:p>
            <a:pPr marL="0" indent="0">
              <a:buNone/>
            </a:pPr>
            <a:r>
              <a:rPr lang="en-US" sz="1200" dirty="0" smtClean="0"/>
              <a:t>		7.3.2. Test </a:t>
            </a:r>
            <a:r>
              <a:rPr lang="en-US" sz="1200" dirty="0"/>
              <a:t>cases statistics (#UI pages in the project </a:t>
            </a:r>
            <a:r>
              <a:rPr lang="en-US" sz="1200" dirty="0" smtClean="0"/>
              <a:t>			and UI </a:t>
            </a:r>
            <a:r>
              <a:rPr lang="en-US" sz="1200" dirty="0"/>
              <a:t>tests written) </a:t>
            </a:r>
          </a:p>
          <a:p>
            <a:pPr marL="0" indent="0">
              <a:buNone/>
            </a:pPr>
            <a:r>
              <a:rPr lang="en-US" sz="1200" dirty="0" smtClean="0"/>
              <a:t>		7.3.3</a:t>
            </a:r>
            <a:r>
              <a:rPr lang="en-US" sz="1200" dirty="0"/>
              <a:t>.	Test case code</a:t>
            </a:r>
          </a:p>
          <a:p>
            <a:pPr marL="0" indent="0">
              <a:buNone/>
            </a:pPr>
            <a:r>
              <a:rPr lang="en-US" sz="1200" dirty="0" smtClean="0"/>
              <a:t>	7.4. Continuous </a:t>
            </a:r>
            <a:r>
              <a:rPr lang="en-US" sz="1200" dirty="0"/>
              <a:t>Integration (Optional – keep it only if this is done </a:t>
            </a:r>
            <a:r>
              <a:rPr lang="en-US" sz="1200" dirty="0" smtClean="0"/>
              <a:t>			as part </a:t>
            </a:r>
            <a:r>
              <a:rPr lang="en-US" sz="1200" dirty="0"/>
              <a:t>of your project)</a:t>
            </a:r>
          </a:p>
          <a:p>
            <a:pPr marL="0" indent="0">
              <a:buNone/>
            </a:pPr>
            <a:r>
              <a:rPr lang="en-US" sz="1200" dirty="0" smtClean="0"/>
              <a:t>		7.4.1. Tools </a:t>
            </a:r>
            <a:r>
              <a:rPr lang="en-US" sz="1200" dirty="0"/>
              <a:t>used (e.g. Jenkins, Maven, Ant </a:t>
            </a:r>
            <a:r>
              <a:rPr lang="en-US" sz="1200" dirty="0" err="1"/>
              <a:t>etc</a:t>
            </a:r>
            <a:r>
              <a:rPr lang="en-US" sz="1200" dirty="0"/>
              <a:t>)</a:t>
            </a:r>
          </a:p>
          <a:p>
            <a:pPr marL="0" indent="0">
              <a:buNone/>
            </a:pPr>
            <a:r>
              <a:rPr lang="en-US" sz="1200" dirty="0" smtClean="0"/>
              <a:t>		7.4.2.  </a:t>
            </a:r>
            <a:r>
              <a:rPr lang="en-US" sz="1200" dirty="0"/>
              <a:t>Brief description of how CI has been done</a:t>
            </a:r>
          </a:p>
          <a:p>
            <a:pPr marL="0" indent="0">
              <a:buNone/>
            </a:pPr>
            <a:r>
              <a:rPr lang="en-US" sz="1200" dirty="0" smtClean="0"/>
              <a:t>		7.4.3</a:t>
            </a:r>
            <a:r>
              <a:rPr lang="en-US" sz="1200" dirty="0"/>
              <a:t>.	Any analysis/findings</a:t>
            </a:r>
          </a:p>
          <a:p>
            <a:pPr marL="0" indent="0">
              <a:buNone/>
            </a:pPr>
            <a:r>
              <a:rPr lang="en-US" sz="1200" dirty="0"/>
              <a:t>8.	Screen shots of Project </a:t>
            </a:r>
          </a:p>
          <a:p>
            <a:pPr marL="0" indent="0">
              <a:buNone/>
            </a:pPr>
            <a:r>
              <a:rPr lang="en-US" sz="1200" dirty="0"/>
              <a:t>9.	Conclusion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xmlns="" val="10133261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Review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27</a:t>
            </a:r>
            <a:r>
              <a:rPr lang="en-US" baseline="30000" dirty="0" smtClean="0"/>
              <a:t>th</a:t>
            </a:r>
            <a:r>
              <a:rPr lang="en-US" dirty="0" smtClean="0"/>
              <a:t> Wednesday 2019 </a:t>
            </a:r>
          </a:p>
          <a:p>
            <a:pPr lvl="1"/>
            <a:r>
              <a:rPr lang="en-US" dirty="0" smtClean="0"/>
              <a:t>845 AM to 5 PM</a:t>
            </a:r>
          </a:p>
          <a:p>
            <a:r>
              <a:rPr lang="en-US" dirty="0" smtClean="0"/>
              <a:t>Review will be done topic wise – across classes – 15 </a:t>
            </a:r>
            <a:r>
              <a:rPr lang="en-US" dirty="0" err="1" smtClean="0"/>
              <a:t>mins</a:t>
            </a:r>
            <a:r>
              <a:rPr lang="en-US" dirty="0" smtClean="0"/>
              <a:t> each team</a:t>
            </a:r>
          </a:p>
          <a:p>
            <a:pPr lvl="1"/>
            <a:r>
              <a:rPr lang="en-US" dirty="0" smtClean="0"/>
              <a:t>5 </a:t>
            </a:r>
            <a:r>
              <a:rPr lang="en-US" dirty="0" err="1" smtClean="0"/>
              <a:t>mins</a:t>
            </a:r>
            <a:r>
              <a:rPr lang="en-US" dirty="0" smtClean="0"/>
              <a:t> presentation</a:t>
            </a:r>
          </a:p>
          <a:p>
            <a:pPr lvl="1"/>
            <a:r>
              <a:rPr lang="en-US" dirty="0" smtClean="0"/>
              <a:t>5 </a:t>
            </a:r>
            <a:r>
              <a:rPr lang="en-US" dirty="0" err="1" smtClean="0"/>
              <a:t>mins</a:t>
            </a:r>
            <a:r>
              <a:rPr lang="en-US" dirty="0" smtClean="0"/>
              <a:t> demo</a:t>
            </a:r>
          </a:p>
          <a:p>
            <a:pPr lvl="1"/>
            <a:r>
              <a:rPr lang="en-US" dirty="0" smtClean="0"/>
              <a:t>5 </a:t>
            </a:r>
            <a:r>
              <a:rPr lang="en-US" dirty="0" err="1" smtClean="0"/>
              <a:t>mins</a:t>
            </a:r>
            <a:r>
              <a:rPr lang="en-US" dirty="0" smtClean="0"/>
              <a:t> Q&amp;A</a:t>
            </a:r>
          </a:p>
          <a:p>
            <a:pPr lvl="1"/>
            <a:r>
              <a:rPr lang="en-US" dirty="0"/>
              <a:t>Project report (hard copy to be submitted on same day</a:t>
            </a:r>
            <a:r>
              <a:rPr lang="en-US" dirty="0" smtClean="0"/>
              <a:t>)</a:t>
            </a:r>
          </a:p>
          <a:p>
            <a:pPr lvl="1"/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26587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evaluation pattern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>
                <a:solidFill>
                  <a:prstClr val="black">
                    <a:tint val="75000"/>
                  </a:prstClr>
                </a:solidFill>
              </a:rPr>
              <a:t>Dr Ganesh Neelakanta Iyer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3DB6DB-7499-4228-9BC0-66809057D22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8" name="Content Placeholder 7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xmlns="" val="2973251589"/>
              </p:ext>
            </p:extLst>
          </p:nvPr>
        </p:nvGraphicFramePr>
        <p:xfrm>
          <a:off x="609600" y="1600200"/>
          <a:ext cx="1096962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42012"/>
                <a:gridCol w="502761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Item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Mark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Report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 marks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Tools usage (</a:t>
                      </a:r>
                      <a:r>
                        <a:rPr lang="en-US" dirty="0" err="1" smtClean="0"/>
                        <a:t>SonarQube</a:t>
                      </a:r>
                      <a:r>
                        <a:rPr lang="en-US" dirty="0" smtClean="0"/>
                        <a:t>, Unit Testing, UI Testing)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r>
                        <a:rPr lang="en-US" baseline="0" dirty="0" smtClean="0"/>
                        <a:t> marks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user</a:t>
                      </a:r>
                      <a:r>
                        <a:rPr lang="en-US" baseline="0" dirty="0" smtClean="0"/>
                        <a:t> </a:t>
                      </a:r>
                      <a:r>
                        <a:rPr lang="en-US" baseline="0" dirty="0" smtClean="0"/>
                        <a:t>stories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r>
                        <a:rPr lang="en-US" baseline="0" dirty="0" smtClean="0"/>
                        <a:t> marks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Demo/Viva/Presentation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 marks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TOTAL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20 marks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807267801"/>
      </p:ext>
    </p:extLst>
  </p:cSld>
  <p:clrMapOvr>
    <a:masterClrMapping/>
  </p:clrMapOvr>
</p:sld>
</file>

<file path=ppt/theme/theme1.xml><?xml version="1.0" encoding="utf-8"?>
<a:theme xmlns:a="http://schemas.openxmlformats.org/drawingml/2006/main" name="1_GaneshTemplate">
  <a:themeElements>
    <a:clrScheme name="Custom 1">
      <a:dk1>
        <a:sysClr val="windowText" lastClr="000000"/>
      </a:dk1>
      <a:lt1>
        <a:sysClr val="window" lastClr="FFFFFF"/>
      </a:lt1>
      <a:dk2>
        <a:srgbClr val="0E8E26"/>
      </a:dk2>
      <a:lt2>
        <a:srgbClr val="EEECE1"/>
      </a:lt2>
      <a:accent1>
        <a:srgbClr val="09C77A"/>
      </a:accent1>
      <a:accent2>
        <a:srgbClr val="C0504D"/>
      </a:accent2>
      <a:accent3>
        <a:srgbClr val="0DBBBB"/>
      </a:accent3>
      <a:accent4>
        <a:srgbClr val="8064A2"/>
      </a:accent4>
      <a:accent5>
        <a:srgbClr val="4BACC6"/>
      </a:accent5>
      <a:accent6>
        <a:srgbClr val="F79646"/>
      </a:accent6>
      <a:hlink>
        <a:srgbClr val="5F0060"/>
      </a:hlink>
      <a:folHlink>
        <a:srgbClr val="0DBBBB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GaneshTemplate</Template>
  <TotalTime>28157</TotalTime>
  <Words>111</Words>
  <Application>Microsoft Office PowerPoint</Application>
  <PresentationFormat>Custom</PresentationFormat>
  <Paragraphs>50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1_GaneshTemplate</vt:lpstr>
      <vt:lpstr>Report Format Students have to submit a soft binded Project Report</vt:lpstr>
      <vt:lpstr>Final Review</vt:lpstr>
      <vt:lpstr>Project evaluation pattern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15CSE337  Cloud Computing and Services</dc:title>
  <dc:creator>Dr. Ganesh Neelakanta Iyer</dc:creator>
  <cp:lastModifiedBy>SWAPNA</cp:lastModifiedBy>
  <cp:revision>654</cp:revision>
  <dcterms:created xsi:type="dcterms:W3CDTF">2018-06-04T08:25:54Z</dcterms:created>
  <dcterms:modified xsi:type="dcterms:W3CDTF">2019-03-19T10:38:52Z</dcterms:modified>
</cp:coreProperties>
</file>